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Inter-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Halant-bold.fntdata"/><Relationship Id="rId16" Type="http://schemas.openxmlformats.org/officeDocument/2006/relationships/font" Target="fonts/Halant-regular.fntdata"/><Relationship Id="rId5" Type="http://schemas.openxmlformats.org/officeDocument/2006/relationships/notesMaster" Target="notesMasters/notesMaster1.xml"/><Relationship Id="rId19" Type="http://schemas.openxmlformats.org/officeDocument/2006/relationships/font" Target="fonts/Inter-bold.fntdata"/><Relationship Id="rId6" Type="http://schemas.openxmlformats.org/officeDocument/2006/relationships/slide" Target="slides/slide1.xml"/><Relationship Id="rId18" Type="http://schemas.openxmlformats.org/officeDocument/2006/relationships/font" Target="fonts/Inter-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605cc87e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605cc87e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1ab6baa49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1ab6baa49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605cc87ef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605cc87ef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1af1b3054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1af1b305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0605cc87ef_0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0605cc87ef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1af1b30544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1af1b30544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0605cc87ef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0605cc87ef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d630f71ef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d630f71ef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d630f71efa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d630f71efa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d630f71efa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d630f71efa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0NsgF8U73OYa4lk9nzNjFvtZzrvLSWvsLqooS67UCEY/edit?usp=sharing" TargetMode="External"/><Relationship Id="rId6" Type="http://schemas.openxmlformats.org/officeDocument/2006/relationships/hyperlink" Target="https://docs.google.com/presentation/d/10NsgF8U73OYa4lk9nzNjFvtZzrvLSWvsLqooS67UCEY/edit?usp=sharing" TargetMode="External"/><Relationship Id="rId7" Type="http://schemas.openxmlformats.org/officeDocument/2006/relationships/hyperlink" Target="https://www.thothios.com/c-1200-to-c-1450/unit-2-networks-of-exchange/trans-saharan-trade/" TargetMode="External"/><Relationship Id="rId8" Type="http://schemas.openxmlformats.org/officeDocument/2006/relationships/hyperlink" Target="https://www.oerproject.com/OER-Materials/OER-Media/HTML-Articles/Origins/Unit6/Trans-Saharan-Trade-Routes/1160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Trans-Saharan </a:t>
            </a:r>
            <a:r>
              <a:rPr lang="en" sz="2400">
                <a:solidFill>
                  <a:schemeClr val="dk1"/>
                </a:solidFill>
                <a:latin typeface="Halant"/>
                <a:ea typeface="Halant"/>
                <a:cs typeface="Halant"/>
                <a:sym typeface="Halant"/>
              </a:rPr>
              <a:t>Trade Routes Newscast</a:t>
            </a:r>
            <a:endParaRPr sz="24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655288"/>
            <a:ext cx="6583800" cy="3555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 </a:t>
            </a:r>
            <a:r>
              <a:rPr lang="en" sz="1200">
                <a:solidFill>
                  <a:schemeClr val="dk1"/>
                </a:solidFill>
                <a:latin typeface="Inter"/>
                <a:ea typeface="Inter"/>
                <a:cs typeface="Inter"/>
                <a:sym typeface="Inter"/>
              </a:rPr>
              <a:t>With your group, you will create a “newscast” that focuses on an assigned </a:t>
            </a:r>
            <a:r>
              <a:rPr lang="en" sz="1200">
                <a:solidFill>
                  <a:schemeClr val="dk1"/>
                </a:solidFill>
                <a:latin typeface="Inter"/>
                <a:ea typeface="Inter"/>
                <a:cs typeface="Inter"/>
                <a:sym typeface="Inter"/>
              </a:rPr>
              <a:t>trade</a:t>
            </a:r>
            <a:r>
              <a:rPr lang="en" sz="1200">
                <a:solidFill>
                  <a:schemeClr val="dk1"/>
                </a:solidFill>
                <a:latin typeface="Inter"/>
                <a:ea typeface="Inter"/>
                <a:cs typeface="Inter"/>
                <a:sym typeface="Inter"/>
              </a:rPr>
              <a:t> route in Afro-Eurasia. Your project will include the following: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Coverage of a “news story” about your assigned trade route. This should include information on the goods/ideas traded, where it is located, and what major empires/kingdoms are impacted by the trade route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“commercial” about a key technology that influenced trade development along that trade route</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An interview with a key figure related to the trade route (Marco Polo, Ibn Battuta, Zheng He, Mansa Musa, etc.)</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Answer the following questions to help guide you as you write your newscast.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You can use the </a:t>
            </a:r>
            <a:r>
              <a:rPr lang="en" sz="1200" u="sng">
                <a:solidFill>
                  <a:schemeClr val="hlink"/>
                </a:solidFill>
                <a:latin typeface="Inter"/>
                <a:ea typeface="Inter"/>
                <a:cs typeface="Inter"/>
                <a:sym typeface="Inter"/>
                <a:hlinkClick r:id="rId5"/>
              </a:rPr>
              <a:t>Trans-Saharan </a:t>
            </a:r>
            <a:r>
              <a:rPr lang="en" sz="1200" u="sng">
                <a:solidFill>
                  <a:schemeClr val="hlink"/>
                </a:solidFill>
                <a:latin typeface="Inter"/>
                <a:ea typeface="Inter"/>
                <a:cs typeface="Inter"/>
                <a:sym typeface="Inter"/>
                <a:hlinkClick r:id="rId6"/>
              </a:rPr>
              <a:t>Trade Routes Presentation</a:t>
            </a:r>
            <a:r>
              <a:rPr lang="en" sz="1200">
                <a:solidFill>
                  <a:schemeClr val="dk1"/>
                </a:solidFill>
                <a:latin typeface="Inter"/>
                <a:ea typeface="Inter"/>
                <a:cs typeface="Inter"/>
                <a:sym typeface="Inter"/>
              </a:rPr>
              <a:t> to get you started on your research. Linked below are some websites that will also help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Trans-Saharan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Trans-Saharan Trade Routes</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sp>
        <p:nvSpPr>
          <p:cNvPr id="149" name="Google Shape;149;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Interview Script (Exemplar)</a:t>
            </a:r>
            <a:endParaRPr sz="2400">
              <a:solidFill>
                <a:schemeClr val="dk1"/>
              </a:solidFill>
              <a:latin typeface="Halant"/>
              <a:ea typeface="Halant"/>
              <a:cs typeface="Halant"/>
              <a:sym typeface="Halant"/>
            </a:endParaRPr>
          </a:p>
        </p:txBody>
      </p:sp>
      <p:pic>
        <p:nvPicPr>
          <p:cNvPr id="150" name="Google Shape;150;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1" name="Google Shape;151;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2" name="Google Shape;152;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3" name="Google Shape;153;p2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4" name="Google Shape;154;p22"/>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interview with a key figure below.</a:t>
            </a:r>
            <a:endParaRPr sz="1200">
              <a:solidFill>
                <a:schemeClr val="dk1"/>
              </a:solidFill>
              <a:latin typeface="Inter"/>
              <a:ea typeface="Inter"/>
              <a:cs typeface="Inter"/>
              <a:sym typeface="Inter"/>
            </a:endParaRPr>
          </a:p>
        </p:txBody>
      </p:sp>
      <p:sp>
        <p:nvSpPr>
          <p:cNvPr id="155" name="Google Shape;155;p22"/>
          <p:cNvSpPr txBox="1"/>
          <p:nvPr/>
        </p:nvSpPr>
        <p:spPr>
          <a:xfrm>
            <a:off x="556825" y="13330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Host:</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“Welcome to </a:t>
            </a:r>
            <a:r>
              <a:rPr b="1" i="1" lang="en" sz="1100">
                <a:solidFill>
                  <a:srgbClr val="E95C3D"/>
                </a:solidFill>
                <a:latin typeface="Inter"/>
                <a:ea typeface="Inter"/>
                <a:cs typeface="Inter"/>
                <a:sym typeface="Inter"/>
              </a:rPr>
              <a:t>Trade Route Voices</a:t>
            </a:r>
            <a:r>
              <a:rPr b="1" lang="en" sz="1100">
                <a:solidFill>
                  <a:srgbClr val="E95C3D"/>
                </a:solidFill>
                <a:latin typeface="Inter"/>
                <a:ea typeface="Inter"/>
                <a:cs typeface="Inter"/>
                <a:sym typeface="Inter"/>
              </a:rPr>
              <a:t>, where we meet the icons of history. Today, we’re honored to have Mansa Musa, the legendary ruler of the Mali Empire. Welcome, Mansa Musa!”</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Mansa Musa:</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“Thank you. I’m delighted to be here.”</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Host:</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“You’re known for your wealth and famous pilgrimage to Mecca. What motivated you to embark on such a journey?”</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Mansa Musa:</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“My pilgrimage was a duty of my faith, as a Muslim. But it was also an opportunity to showcase Mali’s wealth and promote trade connections along the Trans-Saharan Trade Route.”</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Host:</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“What challenges did you face crossing the Sahara?”</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Mansa Musa:</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“The Sahara is vast and unforgiving. Thanks to the use of camels and skilled guides, we were able to traverse it safely. Still, managing supplies for my large caravan of gold and people was no small task.”</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Host:</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“Your journey had a massive impact. How did it influence the places you visited?”</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Mansa Musa:</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“My travels brought attention to Mali’s wealth and culture. In cities like Cairo, we exchanged ideas and goods, and I funded mosques and schools. This strengthened ties between West Africa and the Islamic world.”</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Host:</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“Thank you, Mansa Musa, for sharing your incredible story. Your impact on the Trans-Saharan Trade Route is undeniable.”</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Mansa Musa:</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“The pleasure is mine. May trade and knowledge continue to flourish across our lands.”</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100">
                <a:solidFill>
                  <a:srgbClr val="E95C3D"/>
                </a:solidFill>
                <a:latin typeface="Inter"/>
                <a:ea typeface="Inter"/>
                <a:cs typeface="Inter"/>
                <a:sym typeface="Inter"/>
              </a:rPr>
              <a:t>Host:</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“That’s all for today on </a:t>
            </a:r>
            <a:r>
              <a:rPr b="1" i="1" lang="en" sz="1100">
                <a:solidFill>
                  <a:srgbClr val="E95C3D"/>
                </a:solidFill>
                <a:latin typeface="Inter"/>
                <a:ea typeface="Inter"/>
                <a:cs typeface="Inter"/>
                <a:sym typeface="Inter"/>
              </a:rPr>
              <a:t>Trade Route Voices</a:t>
            </a:r>
            <a:r>
              <a:rPr b="1" lang="en" sz="1100">
                <a:solidFill>
                  <a:srgbClr val="E95C3D"/>
                </a:solidFill>
                <a:latin typeface="Inter"/>
                <a:ea typeface="Inter"/>
                <a:cs typeface="Inter"/>
                <a:sym typeface="Inter"/>
              </a:rPr>
              <a:t>. Stay tuned for more stories from history’s greatest travelers!”</a:t>
            </a:r>
            <a:endParaRPr b="1" sz="11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t/>
            </a:r>
            <a:endParaRPr b="1" sz="15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Newscast Research</a:t>
            </a:r>
            <a:endParaRPr sz="24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655288"/>
            <a:ext cx="6583800" cy="8311800"/>
          </a:xfrm>
          <a:prstGeom prst="rect">
            <a:avLst/>
          </a:prstGeom>
          <a:noFill/>
          <a:ln>
            <a:noFill/>
          </a:ln>
        </p:spPr>
        <p:txBody>
          <a:bodyPr anchorCtr="0" anchor="t" bIns="91425" lIns="91425" spcFirstLastPara="1" rIns="91425" wrap="square" tIns="91425">
            <a:sp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significance of your assigned trade route.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and explain three goods/ ideas/ technologies/ beliefs that diffused along your assigned trade route.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 key technology that fostered trade along your assigned trade route and explain how it increased trade.</a:t>
            </a:r>
            <a:r>
              <a:rPr b="1" lang="en" sz="1200">
                <a:solidFill>
                  <a:schemeClr val="dk1"/>
                </a:solidFill>
                <a:latin typeface="Inter"/>
                <a:ea typeface="Inter"/>
                <a:cs typeface="Inter"/>
                <a:sym typeface="Inter"/>
              </a:rPr>
              <a:t> </a:t>
            </a: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br>
              <a:rPr b="1" lang="en" sz="1200">
                <a:solidFill>
                  <a:schemeClr val="dk1"/>
                </a:solidFill>
                <a:latin typeface="Inter"/>
                <a:ea typeface="Inter"/>
                <a:cs typeface="Inter"/>
                <a:sym typeface="Inter"/>
              </a:rPr>
            </a:b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one key figure who traveled along your assigned trade route and explain their significance.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Compare your trade route to one of the other trade routes. Think about was traded, what ideas diffused, what technologies were used, etc.</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Newscast Instructions</a:t>
            </a:r>
            <a:endParaRPr sz="24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594300" y="655288"/>
            <a:ext cx="6583800" cy="8404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u="sng">
                <a:solidFill>
                  <a:schemeClr val="dk1"/>
                </a:solidFill>
                <a:latin typeface="Inter"/>
                <a:ea typeface="Inter"/>
                <a:cs typeface="Inter"/>
                <a:sym typeface="Inter"/>
              </a:rPr>
              <a:t>News Story Guidelines</a:t>
            </a:r>
            <a:endParaRPr b="1" u="sng">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Purpose</a:t>
            </a:r>
            <a:r>
              <a:rPr lang="en" sz="1200">
                <a:solidFill>
                  <a:schemeClr val="dk1"/>
                </a:solidFill>
                <a:latin typeface="Inter"/>
                <a:ea typeface="Inter"/>
                <a:cs typeface="Inter"/>
                <a:sym typeface="Inter"/>
              </a:rPr>
              <a:t>: To inform viewers about your trade route’s importance.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Structure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Opening Anchor Segment</a:t>
            </a:r>
            <a:r>
              <a:rPr lang="en" sz="1200">
                <a:solidFill>
                  <a:schemeClr val="dk1"/>
                </a:solidFill>
                <a:latin typeface="Inter"/>
                <a:ea typeface="Inter"/>
                <a:cs typeface="Inter"/>
                <a:sym typeface="Inter"/>
              </a:rPr>
              <a:t>: Start with a brief introduction:</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Name your trade route (e.g., Silk Road, Trans-Saharan Trade, Indian Ocean Trade Network).</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Identify the geographical location (major regions or continents it connects).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Key Details</a:t>
            </a:r>
            <a:r>
              <a:rPr lang="en" sz="1200">
                <a:solidFill>
                  <a:schemeClr val="dk1"/>
                </a:solidFill>
                <a:latin typeface="Inter"/>
                <a:ea typeface="Inter"/>
                <a:cs typeface="Inter"/>
                <a:sym typeface="Inter"/>
              </a:rPr>
              <a:t>: Cover the following in your story:</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goods are traded (e.g., silk, spices, gold, salt)?</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ideas or religions are spread (e.g., Buddhism, Islam, cultural practices)?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Which major empires or kingdoms are involved (e.g., Mongols, Mali, Gupta, or Abbasid)?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Closing</a:t>
            </a:r>
            <a:r>
              <a:rPr lang="en" sz="1200">
                <a:solidFill>
                  <a:schemeClr val="dk1"/>
                </a:solidFill>
                <a:latin typeface="Inter"/>
                <a:ea typeface="Inter"/>
                <a:cs typeface="Inter"/>
                <a:sym typeface="Inter"/>
              </a:rPr>
              <a:t>: Summarize why this trade route is significant to Afro-Eurasian societies.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u="sng">
                <a:solidFill>
                  <a:schemeClr val="dk1"/>
                </a:solidFill>
                <a:latin typeface="Inter"/>
                <a:ea typeface="Inter"/>
                <a:cs typeface="Inter"/>
                <a:sym typeface="Inter"/>
              </a:rPr>
              <a:t>Commercial Guidelines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Purpose</a:t>
            </a:r>
            <a:r>
              <a:rPr lang="en" sz="1200">
                <a:solidFill>
                  <a:schemeClr val="dk1"/>
                </a:solidFill>
                <a:latin typeface="Inter"/>
                <a:ea typeface="Inter"/>
                <a:cs typeface="Inter"/>
                <a:sym typeface="Inter"/>
              </a:rPr>
              <a:t>: To advertise a key technology that impacted trade along your route.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Structure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Product Name</a:t>
            </a:r>
            <a:r>
              <a:rPr lang="en" sz="1200">
                <a:solidFill>
                  <a:schemeClr val="dk1"/>
                </a:solidFill>
                <a:latin typeface="Inter"/>
                <a:ea typeface="Inter"/>
                <a:cs typeface="Inter"/>
                <a:sym typeface="Inter"/>
              </a:rPr>
              <a:t>: Introduce the technology or innovation (e.g., camel saddle, dhow ships, paper money, or compass).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Explain how the technology works and why it’s important for trade on this route.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Creative Hook</a:t>
            </a:r>
            <a:r>
              <a:rPr lang="en" sz="1200">
                <a:solidFill>
                  <a:schemeClr val="dk1"/>
                </a:solidFill>
                <a:latin typeface="Inter"/>
                <a:ea typeface="Inter"/>
                <a:cs typeface="Inter"/>
                <a:sym typeface="Inter"/>
              </a:rPr>
              <a:t>: Use a catchy slogan or demonstration to show how the technology improves trade efficiency.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u="sng">
                <a:solidFill>
                  <a:schemeClr val="dk1"/>
                </a:solidFill>
                <a:latin typeface="Inter"/>
                <a:ea typeface="Inter"/>
                <a:cs typeface="Inter"/>
                <a:sym typeface="Inter"/>
              </a:rPr>
              <a:t>Interview Guidelines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Purpose</a:t>
            </a:r>
            <a:r>
              <a:rPr lang="en" sz="1200">
                <a:solidFill>
                  <a:schemeClr val="dk1"/>
                </a:solidFill>
                <a:latin typeface="Inter"/>
                <a:ea typeface="Inter"/>
                <a:cs typeface="Inter"/>
                <a:sym typeface="Inter"/>
              </a:rPr>
              <a:t>: To highlight the experiences of a historical figure connected to your trade route.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br>
              <a:rPr lang="en" sz="1200">
                <a:solidFill>
                  <a:schemeClr val="dk1"/>
                </a:solidFill>
                <a:latin typeface="Inter"/>
                <a:ea typeface="Inter"/>
                <a:cs typeface="Inter"/>
                <a:sym typeface="Inter"/>
              </a:rPr>
            </a:br>
            <a:r>
              <a:rPr b="1" lang="en" sz="1200">
                <a:solidFill>
                  <a:schemeClr val="dk1"/>
                </a:solidFill>
                <a:latin typeface="Inter"/>
                <a:ea typeface="Inter"/>
                <a:cs typeface="Inter"/>
                <a:sym typeface="Inter"/>
              </a:rPr>
              <a:t>Structure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Introduction of Guest</a:t>
            </a:r>
            <a:r>
              <a:rPr lang="en" sz="1200">
                <a:solidFill>
                  <a:schemeClr val="dk1"/>
                </a:solidFill>
                <a:latin typeface="Inter"/>
                <a:ea typeface="Inter"/>
                <a:cs typeface="Inter"/>
                <a:sym typeface="Inter"/>
              </a:rPr>
              <a:t>: Briefly introduce the person being interviewed and their connection to the trade route (e.g., "Today, we welcome Marco Polo, a traveler who journeyed along the Silk Road!").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Questions and Answers</a:t>
            </a:r>
            <a:r>
              <a:rPr lang="en" sz="1200">
                <a:solidFill>
                  <a:schemeClr val="dk1"/>
                </a:solidFill>
                <a:latin typeface="Inter"/>
                <a:ea typeface="Inter"/>
                <a:cs typeface="Inter"/>
                <a:sym typeface="Inter"/>
              </a:rPr>
              <a:t>: Prepare at least 3-5 historically accurate questions to ask your guest, such as:</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motivated you to travel this trade route?</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What challenges did you face along the way?</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did the trade route affect the people or places you visited?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Char char="●"/>
            </a:pPr>
            <a:r>
              <a:rPr b="1" lang="en" sz="1200">
                <a:solidFill>
                  <a:schemeClr val="dk1"/>
                </a:solidFill>
                <a:latin typeface="Inter"/>
                <a:ea typeface="Inter"/>
                <a:cs typeface="Inter"/>
                <a:sym typeface="Inter"/>
              </a:rPr>
              <a:t>Wrap-Up</a:t>
            </a:r>
            <a:r>
              <a:rPr lang="en" sz="1200">
                <a:solidFill>
                  <a:schemeClr val="dk1"/>
                </a:solidFill>
                <a:latin typeface="Inter"/>
                <a:ea typeface="Inter"/>
                <a:cs typeface="Inter"/>
                <a:sym typeface="Inter"/>
              </a:rPr>
              <a:t>: Conclude with how this person’s actions or experiences highlight the importance of the trade route.</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 Story</a:t>
            </a:r>
            <a:endParaRPr sz="24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news story below.</a:t>
            </a:r>
            <a:endParaRPr sz="1200">
              <a:solidFill>
                <a:schemeClr val="dk1"/>
              </a:solidFill>
              <a:latin typeface="Inter"/>
              <a:ea typeface="Inter"/>
              <a:cs typeface="Inter"/>
              <a:sym typeface="Inter"/>
            </a:endParaRPr>
          </a:p>
        </p:txBody>
      </p:sp>
      <p:sp>
        <p:nvSpPr>
          <p:cNvPr id="90" name="Google Shape;90;p16"/>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rgbClr val="595959"/>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Newscast Instructions</a:t>
            </a:r>
            <a:endParaRPr sz="2400">
              <a:solidFill>
                <a:schemeClr val="dk1"/>
              </a:solidFill>
              <a:latin typeface="Halant"/>
              <a:ea typeface="Halant"/>
              <a:cs typeface="Halant"/>
              <a:sym typeface="Halant"/>
            </a:endParaRPr>
          </a:p>
        </p:txBody>
      </p:sp>
      <p:pic>
        <p:nvPicPr>
          <p:cNvPr id="96" name="Google Shape;96;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8" name="Google Shape;98;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9" name="Google Shape;99;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0" name="Google Shape;100;p17"/>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technology commercial below.</a:t>
            </a:r>
            <a:endParaRPr sz="1200">
              <a:solidFill>
                <a:schemeClr val="dk1"/>
              </a:solidFill>
              <a:latin typeface="Inter"/>
              <a:ea typeface="Inter"/>
              <a:cs typeface="Inter"/>
              <a:sym typeface="Inter"/>
            </a:endParaRPr>
          </a:p>
        </p:txBody>
      </p:sp>
      <p:sp>
        <p:nvSpPr>
          <p:cNvPr id="101" name="Google Shape;101;p17"/>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rgbClr val="595959"/>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5" name="Shape 105"/>
        <p:cNvGrpSpPr/>
        <p:nvPr/>
      </p:nvGrpSpPr>
      <p:grpSpPr>
        <a:xfrm>
          <a:off x="0" y="0"/>
          <a:ext cx="0" cy="0"/>
          <a:chOff x="0" y="0"/>
          <a:chExt cx="0" cy="0"/>
        </a:xfrm>
      </p:grpSpPr>
      <p:sp>
        <p:nvSpPr>
          <p:cNvPr id="106" name="Google Shape;106;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Interview Script</a:t>
            </a:r>
            <a:endParaRPr sz="2400">
              <a:solidFill>
                <a:schemeClr val="dk1"/>
              </a:solidFill>
              <a:latin typeface="Halant"/>
              <a:ea typeface="Halant"/>
              <a:cs typeface="Halant"/>
              <a:sym typeface="Halant"/>
            </a:endParaRPr>
          </a:p>
        </p:txBody>
      </p:sp>
      <p:pic>
        <p:nvPicPr>
          <p:cNvPr id="107" name="Google Shape;107;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8" name="Google Shape;108;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9" name="Google Shape;109;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0" name="Google Shape;110;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1" name="Google Shape;111;p18"/>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interview with a key figure below.</a:t>
            </a:r>
            <a:endParaRPr sz="1200">
              <a:solidFill>
                <a:schemeClr val="dk1"/>
              </a:solidFill>
              <a:latin typeface="Inter"/>
              <a:ea typeface="Inter"/>
              <a:cs typeface="Inter"/>
              <a:sym typeface="Inter"/>
            </a:endParaRPr>
          </a:p>
        </p:txBody>
      </p:sp>
      <p:sp>
        <p:nvSpPr>
          <p:cNvPr id="112" name="Google Shape;112;p18"/>
          <p:cNvSpPr txBox="1"/>
          <p:nvPr/>
        </p:nvSpPr>
        <p:spPr>
          <a:xfrm>
            <a:off x="556825" y="13330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500">
                <a:solidFill>
                  <a:srgbClr val="595959"/>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500">
              <a:solidFill>
                <a:srgbClr val="595959"/>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Newscast Research (Exemplar)</a:t>
            </a:r>
            <a:endParaRPr sz="2400">
              <a:solidFill>
                <a:schemeClr val="dk1"/>
              </a:solidFill>
              <a:latin typeface="Halant"/>
              <a:ea typeface="Halant"/>
              <a:cs typeface="Halant"/>
              <a:sym typeface="Halant"/>
            </a:endParaRPr>
          </a:p>
        </p:txBody>
      </p:sp>
      <p:pic>
        <p:nvPicPr>
          <p:cNvPr id="118" name="Google Shape;118;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0" name="Google Shape;120;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1" name="Google Shape;121;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2" name="Google Shape;122;p19"/>
          <p:cNvSpPr txBox="1"/>
          <p:nvPr/>
        </p:nvSpPr>
        <p:spPr>
          <a:xfrm>
            <a:off x="594300" y="655298"/>
            <a:ext cx="6583800" cy="8681400"/>
          </a:xfrm>
          <a:prstGeom prst="rect">
            <a:avLst/>
          </a:prstGeom>
          <a:noFill/>
          <a:ln>
            <a:noFill/>
          </a:ln>
        </p:spPr>
        <p:txBody>
          <a:bodyPr anchorCtr="0" anchor="t" bIns="91425" lIns="91425" spcFirstLastPara="1" rIns="91425" wrap="square" tIns="91425">
            <a:sp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significance of your assigned trade route.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Trans-Saharan Trade Route was a network of trade paths that connected North Africa and the Mediterranean to West Africa, flourishing from around 800 CE to the 1600s. It was significant for facilitating the exchange of goods, ideas, and culture across the Sahara Desert, helping to shape powerful West African empires such as Ghana, Mali, and Songhai. This trade also introduced Islam to West Africa, leading to profound cultural and political changes.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and explain three goods/ ideas/ technologies/ beliefs that diffused along your assigned trade route.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Gold: Extracted from West Africa, gold was a major commodity traded to North Africa and Europe, driving wealth and power in empires like Mali.</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Salt: Essential for preserving food and human consumption, salt from the Sahara was exchanged for gold and other goods in West Africa.</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Islam: Muslim merchants brought Islam to West Africa, influencing its culture, governance, and education, particularly in cities like Timbuktu.</a:t>
            </a:r>
            <a:endParaRPr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a key technology that fostered trade along your assigned trade route and explain how it increased trade.</a:t>
            </a:r>
            <a:r>
              <a:rPr b="1" lang="en" sz="1200">
                <a:solidFill>
                  <a:schemeClr val="dk1"/>
                </a:solidFill>
                <a:latin typeface="Inter"/>
                <a:ea typeface="Inter"/>
                <a:cs typeface="Inter"/>
                <a:sym typeface="Inter"/>
              </a:rPr>
              <a:t>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Camels and Saddles were essential to Trans-Saharan trade. Camels, known as "ships of the desert," were well-suited to the harsh desert climate, and innovations like camel saddles improved the efficiency of transporting goods. These technologies enabled traders to carry heavy loads across vast distances.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one key figure who traveled along your assigned trade route and explain their significance.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Mansa Musa, ruler of the Mali Empire in the 14th century, is a key figure of the Trans-Saharan Trade Route. His famous pilgrimage to Mecca (Hajj) showcased the immense wealth of Mali, much of it derived from gold traded along the route. His journey also promoted Islam in West Africa and strengthened Mali's reputation as a center of trade, wealth, and learning.</a:t>
            </a:r>
            <a:endParaRPr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Compare your trade route to one of the other trade routes. Think about was traded, what ideas diffused, what technologies were used, etc.</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Goods Traded: The Silk Road focused on luxury goods like silk, while the Trans-Saharan route specialized in high-value commodities such as gold and salt.</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Ideas Diffused: Both routes spread Islam, but the Silk Road also facilitated the spread of Buddhism and Confucian ideas.</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Technologies: The Trans-Saharan route relied on camels and saddles, whereas the Silk Road utilized pack animals like horses and innovations like caravanserais.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Both routes were instrumental in connecting distant regions and enabling cultural exchange. However, while the Silk Road linked Asia and Europe, the Trans-Saharan trade connected sub-Saharan Africa to the Mediterranean and beyond.</a:t>
            </a:r>
            <a:endParaRPr sz="1200">
              <a:solidFill>
                <a:srgbClr val="E95C3D"/>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Trade Routes News Story (Exemplar)</a:t>
            </a:r>
            <a:endParaRPr sz="2400">
              <a:solidFill>
                <a:schemeClr val="dk1"/>
              </a:solidFill>
              <a:latin typeface="Halant"/>
              <a:ea typeface="Halant"/>
              <a:cs typeface="Halant"/>
              <a:sym typeface="Halant"/>
            </a:endParaRPr>
          </a:p>
        </p:txBody>
      </p:sp>
      <p:pic>
        <p:nvPicPr>
          <p:cNvPr id="128" name="Google Shape;128;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9" name="Google Shape;129;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0" name="Google Shape;130;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1" name="Google Shape;131;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2" name="Google Shape;132;p20"/>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news story below.</a:t>
            </a:r>
            <a:endParaRPr sz="1200">
              <a:solidFill>
                <a:schemeClr val="dk1"/>
              </a:solidFill>
              <a:latin typeface="Inter"/>
              <a:ea typeface="Inter"/>
              <a:cs typeface="Inter"/>
              <a:sym typeface="Inter"/>
            </a:endParaRPr>
          </a:p>
        </p:txBody>
      </p:sp>
      <p:sp>
        <p:nvSpPr>
          <p:cNvPr id="133" name="Google Shape;133;p20"/>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Good evening, and welcome to Global Exchange News! Tonight, we’re bringing you an exclusive look at the Trans-Saharan Trade Route, one of Afro-Eurasia’s most significant trade networks.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This route stretches across the vast Sahara Desert, connecting North Africa and the Mediterranean with West Africa. It’s a lifeline for goods, ideas, and cultures to flow between these regions.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Now, let’s dive into the details. On this route, merchants exchange gold, a treasure of West Africa, for salt, a necessity from the Sahara. But it’s not just goods—this trade route has also been a highway for spreading Islam, which has deeply influenced West African societies.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Empires such as Mali, Ghana, and Songhai have thrived because of this trade. Timbuktu, one of Mali’s crown jewels, became a hub of learning, culture, and commerce.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rgbClr val="E95C3D"/>
                </a:solidFill>
                <a:latin typeface="Inter"/>
                <a:ea typeface="Inter"/>
                <a:cs typeface="Inter"/>
                <a:sym typeface="Inter"/>
              </a:rPr>
              <a:t>In summary, the Trans-Saharan Trade Route has not only moved goods but also shaped the very fabric of Afro-Eurasian societies. Its impact on culture, religion, and economics is felt even today. Thank you for tuning in to Global Exchange News—where history comes alive!”</a:t>
            </a:r>
            <a:endParaRPr b="1" sz="1200">
              <a:solidFill>
                <a:srgbClr val="E95C3D"/>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sp>
        <p:nvSpPr>
          <p:cNvPr id="138" name="Google Shape;138;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Trade Routes Technology Commercial (Exemplar)</a:t>
            </a:r>
            <a:endParaRPr sz="2000">
              <a:solidFill>
                <a:schemeClr val="dk1"/>
              </a:solidFill>
              <a:latin typeface="Halant"/>
              <a:ea typeface="Halant"/>
              <a:cs typeface="Halant"/>
              <a:sym typeface="Halant"/>
            </a:endParaRPr>
          </a:p>
        </p:txBody>
      </p:sp>
      <p:pic>
        <p:nvPicPr>
          <p:cNvPr id="139" name="Google Shape;139;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0" name="Google Shape;140;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2" name="Google Shape;142;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3" name="Google Shape;143;p21"/>
          <p:cNvSpPr txBox="1"/>
          <p:nvPr/>
        </p:nvSpPr>
        <p:spPr>
          <a:xfrm>
            <a:off x="594300" y="655288"/>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Write the script for your technology commercial below.</a:t>
            </a:r>
            <a:endParaRPr sz="1200">
              <a:solidFill>
                <a:schemeClr val="dk1"/>
              </a:solidFill>
              <a:latin typeface="Inter"/>
              <a:ea typeface="Inter"/>
              <a:cs typeface="Inter"/>
              <a:sym typeface="Inter"/>
            </a:endParaRPr>
          </a:p>
        </p:txBody>
      </p:sp>
      <p:sp>
        <p:nvSpPr>
          <p:cNvPr id="144" name="Google Shape;144;p21"/>
          <p:cNvSpPr txBox="1"/>
          <p:nvPr/>
        </p:nvSpPr>
        <p:spPr>
          <a:xfrm>
            <a:off x="556825" y="1180650"/>
            <a:ext cx="6753000" cy="782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sz="1200">
                <a:solidFill>
                  <a:srgbClr val="E95C3D"/>
                </a:solidFill>
                <a:latin typeface="Inter"/>
                <a:ea typeface="Inter"/>
                <a:cs typeface="Inter"/>
                <a:sym typeface="Inter"/>
              </a:rPr>
              <a:t>“Are you tired of struggling through the harsh, unforgiving Sahara? Introducing the revolutionary Camel Saddle—the ultimate travel tool for crossing deserts with ease!</a:t>
            </a:r>
            <a:endParaRPr b="1" sz="12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200">
                <a:solidFill>
                  <a:srgbClr val="E95C3D"/>
                </a:solidFill>
                <a:latin typeface="Inter"/>
                <a:ea typeface="Inter"/>
                <a:cs typeface="Inter"/>
                <a:sym typeface="Inter"/>
              </a:rPr>
              <a:t>Designed for durability and comfort, this saddle works perfectly with camels, nature’s ‘ships of the desert.’ It allows traders to carry heavy loads of gold, salt, and ivory, making your Trans-Saharan journey more efficient and profitable.</a:t>
            </a:r>
            <a:endParaRPr b="1" sz="12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200">
                <a:solidFill>
                  <a:srgbClr val="E95C3D"/>
                </a:solidFill>
                <a:latin typeface="Inter"/>
                <a:ea typeface="Inter"/>
                <a:cs typeface="Inter"/>
                <a:sym typeface="Inter"/>
              </a:rPr>
              <a:t>The secret? Its ergonomic design stabilizes your cargo while keeping your camel comfortable.</a:t>
            </a:r>
            <a:endParaRPr b="1" sz="12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lang="en" sz="1200">
                <a:solidFill>
                  <a:srgbClr val="E95C3D"/>
                </a:solidFill>
                <a:latin typeface="Inter"/>
                <a:ea typeface="Inter"/>
                <a:cs typeface="Inter"/>
                <a:sym typeface="Inter"/>
              </a:rPr>
              <a:t>So why wait? Step up your trading game with the Camel Saddle—because no trade route should feel like a trek through the desert!</a:t>
            </a:r>
            <a:endParaRPr b="1" sz="12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rPr b="1" i="1" lang="en" sz="1200">
                <a:solidFill>
                  <a:srgbClr val="E95C3D"/>
                </a:solidFill>
                <a:latin typeface="Inter"/>
                <a:ea typeface="Inter"/>
                <a:cs typeface="Inter"/>
                <a:sym typeface="Inter"/>
              </a:rPr>
              <a:t>Camel Saddle: Crossing the Sahara? We’ve got you covered.</a:t>
            </a:r>
            <a:r>
              <a:rPr b="1" lang="en" sz="1200">
                <a:solidFill>
                  <a:srgbClr val="E95C3D"/>
                </a:solidFill>
                <a:latin typeface="Inter"/>
                <a:ea typeface="Inter"/>
                <a:cs typeface="Inter"/>
                <a:sym typeface="Inter"/>
              </a:rPr>
              <a:t>”</a:t>
            </a:r>
            <a:endParaRPr b="1" sz="1200">
              <a:solidFill>
                <a:srgbClr val="E95C3D"/>
              </a:solidFill>
              <a:latin typeface="Inter"/>
              <a:ea typeface="Inter"/>
              <a:cs typeface="Inter"/>
              <a:sym typeface="Inter"/>
            </a:endParaRPr>
          </a:p>
          <a:p>
            <a:pPr indent="0" lvl="0" marL="0" rtl="0" algn="l">
              <a:lnSpc>
                <a:spcPct val="115000"/>
              </a:lnSpc>
              <a:spcBef>
                <a:spcPts val="1200"/>
              </a:spcBef>
              <a:spcAft>
                <a:spcPts val="0"/>
              </a:spcAft>
              <a:buNone/>
            </a:pPr>
            <a:r>
              <a:t/>
            </a:r>
            <a:endParaRPr sz="15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